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4" r:id="rId11"/>
    <p:sldId id="282" r:id="rId12"/>
    <p:sldId id="281" r:id="rId13"/>
    <p:sldId id="280" r:id="rId14"/>
    <p:sldId id="273" r:id="rId15"/>
    <p:sldId id="272" r:id="rId16"/>
    <p:sldId id="264" r:id="rId17"/>
    <p:sldId id="268" r:id="rId18"/>
    <p:sldId id="269" r:id="rId19"/>
    <p:sldId id="270" r:id="rId20"/>
    <p:sldId id="271" r:id="rId21"/>
    <p:sldId id="265" r:id="rId22"/>
    <p:sldId id="266" r:id="rId23"/>
    <p:sldId id="278" r:id="rId24"/>
    <p:sldId id="277" r:id="rId25"/>
    <p:sldId id="279" r:id="rId26"/>
    <p:sldId id="276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ção" id="{7ED7EAB4-CC75-4503-BA2D-B940A104C93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Java OO" id="{2F85AFCA-95C1-4BC5-ABF9-ADBFF0C99BD9}">
          <p14:sldIdLst>
            <p14:sldId id="275"/>
          </p14:sldIdLst>
        </p14:section>
        <p14:section name="Apache Tomcat" id="{6C5C4F62-94D9-4817-84EA-25D7FE6B5D79}">
          <p14:sldIdLst>
            <p14:sldId id="274"/>
          </p14:sldIdLst>
        </p14:section>
        <p14:section name="Red Hat Jboss" id="{5212D0C5-4578-4198-8442-65E7C8B40462}">
          <p14:sldIdLst>
            <p14:sldId id="282"/>
          </p14:sldIdLst>
        </p14:section>
        <p14:section name="BEA Oracle Weblogic Server (OWS)" id="{E2737AF7-CAFF-434D-A907-2DC0D44DDD1F}">
          <p14:sldIdLst>
            <p14:sldId id="281"/>
          </p14:sldIdLst>
        </p14:section>
        <p14:section name="Apache Maven" id="{0885B5E6-02D5-4E44-B608-7C5C5C8998FE}">
          <p14:sldIdLst>
            <p14:sldId id="280"/>
          </p14:sldIdLst>
        </p14:section>
        <p14:section name="Apache Ant" id="{5AEBC9CD-E553-4B17-AC53-82072A817435}">
          <p14:sldIdLst>
            <p14:sldId id="273"/>
          </p14:sldIdLst>
        </p14:section>
        <p14:section name="Apache POI" id="{9CBCD6B0-5A57-4CDE-B5E4-32AF836940D2}">
          <p14:sldIdLst>
            <p14:sldId id="272"/>
            <p14:sldId id="264"/>
            <p14:sldId id="268"/>
            <p14:sldId id="269"/>
            <p14:sldId id="270"/>
            <p14:sldId id="271"/>
            <p14:sldId id="265"/>
            <p14:sldId id="266"/>
          </p14:sldIdLst>
        </p14:section>
        <p14:section name="Hibernate Framework" id="{3A768FCA-29C2-45ED-A49C-054A82AE0ABA}">
          <p14:sldIdLst>
            <p14:sldId id="278"/>
          </p14:sldIdLst>
        </p14:section>
        <p14:section name="Spring Framework" id="{6110A265-6558-4B3F-8C2C-08E41BEBBE05}">
          <p14:sldIdLst>
            <p14:sldId id="277"/>
          </p14:sldIdLst>
        </p14:section>
        <p14:section name="Apache Camel" id="{A94B4112-E71C-4690-85BE-FFAF6C60F0DF}">
          <p14:sldIdLst>
            <p14:sldId id="279"/>
          </p14:sldIdLst>
        </p14:section>
        <p14:section name="Finalização" id="{5072EA40-CA0B-4588-9539-E69C9C64767C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3390"/>
            <a:ext cx="9144000" cy="3811219"/>
          </a:xfrm>
          <a:prstGeom prst="rect">
            <a:avLst/>
          </a:prstGeom>
        </p:spPr>
      </p:pic>
      <p:sp>
        <p:nvSpPr>
          <p:cNvPr id="9" name="Elipse 8"/>
          <p:cNvSpPr/>
          <p:nvPr userDrawn="1"/>
        </p:nvSpPr>
        <p:spPr>
          <a:xfrm>
            <a:off x="643730" y="3165100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41461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20216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 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37413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793736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1428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tx1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84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dirty="0" smtClean="0"/>
              <a:t>Título (Arial 18 bol)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Cuerpo texto (</a:t>
            </a:r>
            <a:r>
              <a:rPr lang="es-ES" dirty="0" err="1" smtClean="0"/>
              <a:t>arial</a:t>
            </a:r>
            <a:r>
              <a:rPr lang="es-ES" dirty="0" smtClean="0"/>
              <a:t> 12, gris)</a:t>
            </a:r>
          </a:p>
        </p:txBody>
      </p:sp>
      <p:cxnSp>
        <p:nvCxnSpPr>
          <p:cNvPr id="20" name="Conector recto 19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863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3390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smtClean="0"/>
              <a:t>Muchas gracias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 err="1" smtClean="0">
                <a:solidFill>
                  <a:schemeClr val="accent1"/>
                </a:solidFill>
              </a:rPr>
              <a:t>Consulting</a:t>
            </a:r>
            <a:r>
              <a:rPr lang="es-ES" sz="1600" dirty="0" smtClean="0">
                <a:solidFill>
                  <a:schemeClr val="accent1"/>
                </a:solidFill>
              </a:rPr>
              <a:t>, </a:t>
            </a:r>
            <a:r>
              <a:rPr lang="es-ES" sz="1600" dirty="0" err="1" smtClean="0">
                <a:solidFill>
                  <a:schemeClr val="accent1"/>
                </a:solidFill>
              </a:rPr>
              <a:t>Transformation</a:t>
            </a:r>
            <a:r>
              <a:rPr lang="es-ES" sz="1600" dirty="0" smtClean="0">
                <a:solidFill>
                  <a:schemeClr val="accent1"/>
                </a:solidFill>
              </a:rPr>
              <a:t>, </a:t>
            </a:r>
            <a:r>
              <a:rPr lang="es-ES" sz="1600" dirty="0" err="1" smtClean="0">
                <a:solidFill>
                  <a:schemeClr val="accent1"/>
                </a:solidFill>
              </a:rPr>
              <a:t>Technology</a:t>
            </a:r>
            <a:r>
              <a:rPr lang="es-ES" sz="1600" dirty="0" smtClean="0">
                <a:solidFill>
                  <a:schemeClr val="accent1"/>
                </a:solidFill>
              </a:rPr>
              <a:t> and </a:t>
            </a:r>
            <a:r>
              <a:rPr lang="es-ES" sz="1600" dirty="0" err="1" smtClean="0">
                <a:solidFill>
                  <a:schemeClr val="accent1"/>
                </a:solidFill>
              </a:rPr>
              <a:t>Operations</a:t>
            </a:r>
            <a:r>
              <a:rPr lang="es-ES" sz="1600" dirty="0" smtClean="0">
                <a:solidFill>
                  <a:schemeClr val="accent1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1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72933"/>
            <a:ext cx="9144000" cy="331201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65" y="1277126"/>
            <a:ext cx="808719" cy="52199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01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 dirty="0" smtClean="0"/>
              <a:t>02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03</a:t>
            </a:r>
            <a:endParaRPr lang="es-ES" dirty="0"/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04</a:t>
            </a:r>
            <a:endParaRPr lang="es-ES" dirty="0"/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05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smtClean="0"/>
              <a:t>06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6963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1066"/>
            <a:ext cx="9144000" cy="3361267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8234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52800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3130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333" y="1786468"/>
            <a:ext cx="9203267" cy="331046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548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3268134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11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1066"/>
            <a:ext cx="9144000" cy="3268133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269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1067"/>
            <a:ext cx="9144000" cy="3344333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00</a:t>
            </a:r>
            <a:endParaRPr lang="es-ES" dirty="0"/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 smtClean="0"/>
              <a:t>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657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 flipH="1">
            <a:off x="360491" y="688798"/>
            <a:ext cx="12353" cy="738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Texto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0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smtClean="0"/>
              <a:t>Título (Arial 18 bol)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smtClean="0"/>
              <a:t>Subtítulo (</a:t>
            </a:r>
            <a:r>
              <a:rPr lang="es-ES" dirty="0" err="1" smtClean="0"/>
              <a:t>arial</a:t>
            </a:r>
            <a:r>
              <a:rPr lang="es-ES" dirty="0" smtClean="0"/>
              <a:t> 14)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smtClean="0"/>
              <a:t>Cuerpo de texto (</a:t>
            </a:r>
            <a:r>
              <a:rPr lang="es-ES" dirty="0" err="1" smtClean="0"/>
              <a:t>arial</a:t>
            </a:r>
            <a:r>
              <a:rPr lang="es-ES" dirty="0" smtClean="0"/>
              <a:t> 12 gris)</a:t>
            </a:r>
            <a:endParaRPr lang="es-ES" dirty="0"/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49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320" y="288922"/>
            <a:ext cx="1364855" cy="8665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19/12/2018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98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5" r:id="rId10"/>
    <p:sldLayoutId id="2147483687" r:id="rId11"/>
    <p:sldLayoutId id="2147483689" r:id="rId12"/>
    <p:sldLayoutId id="2147483688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Java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676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68" y="3531829"/>
            <a:ext cx="3946284" cy="213487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907462" y="5884502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http://tomcat.apache.org/</a:t>
            </a:r>
          </a:p>
        </p:txBody>
      </p:sp>
    </p:spTree>
    <p:extLst>
      <p:ext uri="{BB962C8B-B14F-4D97-AF65-F5344CB8AC3E}">
        <p14:creationId xmlns:p14="http://schemas.microsoft.com/office/powerpoint/2010/main" val="31925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sp>
        <p:nvSpPr>
          <p:cNvPr id="7" name="Retângulo 6"/>
          <p:cNvSpPr/>
          <p:nvPr/>
        </p:nvSpPr>
        <p:spPr>
          <a:xfrm>
            <a:off x="2529650" y="6122429"/>
            <a:ext cx="371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http://jbossas.jboss.org/downloads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96" y="3688917"/>
            <a:ext cx="3651554" cy="20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07" y="3531231"/>
            <a:ext cx="5079365" cy="253968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55867" y="5917024"/>
            <a:ext cx="745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rgbClr val="002060"/>
                </a:solidFill>
              </a:rPr>
              <a:t>https://www.oracle.com/technetwork/middleware/weblogic/downloads/wls-main-097127.html</a:t>
            </a:r>
          </a:p>
        </p:txBody>
      </p:sp>
    </p:spTree>
    <p:extLst>
      <p:ext uri="{BB962C8B-B14F-4D97-AF65-F5344CB8AC3E}">
        <p14:creationId xmlns:p14="http://schemas.microsoft.com/office/powerpoint/2010/main" val="3251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8" y="4032563"/>
            <a:ext cx="7077075" cy="20383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785359" y="607091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https://maven.apache.org/</a:t>
            </a:r>
          </a:p>
        </p:txBody>
      </p:sp>
    </p:spTree>
    <p:extLst>
      <p:ext uri="{BB962C8B-B14F-4D97-AF65-F5344CB8AC3E}">
        <p14:creationId xmlns:p14="http://schemas.microsoft.com/office/powerpoint/2010/main" val="39113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97" y="3529548"/>
            <a:ext cx="4172755" cy="258349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958429" y="6232232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https://ant.apache.org/</a:t>
            </a:r>
          </a:p>
        </p:txBody>
      </p:sp>
    </p:spTree>
    <p:extLst>
      <p:ext uri="{BB962C8B-B14F-4D97-AF65-F5344CB8AC3E}">
        <p14:creationId xmlns:p14="http://schemas.microsoft.com/office/powerpoint/2010/main" val="282218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67" y="3894232"/>
            <a:ext cx="3635836" cy="225804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151615" y="6152278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https://poi.apache.org/</a:t>
            </a:r>
          </a:p>
        </p:txBody>
      </p:sp>
    </p:spTree>
    <p:extLst>
      <p:ext uri="{BB962C8B-B14F-4D97-AF65-F5344CB8AC3E}">
        <p14:creationId xmlns:p14="http://schemas.microsoft.com/office/powerpoint/2010/main" val="26027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324070" cy="4327303"/>
          </a:xfrm>
        </p:spPr>
        <p:txBody>
          <a:bodyPr/>
          <a:lstStyle/>
          <a:p>
            <a:r>
              <a:rPr lang="es-ES" dirty="0" smtClean="0"/>
              <a:t>Apache POI é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framework</a:t>
            </a:r>
            <a:r>
              <a:rPr lang="es-ES" dirty="0" smtClean="0"/>
              <a:t> para </a:t>
            </a:r>
            <a:r>
              <a:rPr lang="es-ES" dirty="0" err="1" smtClean="0"/>
              <a:t>manipulação</a:t>
            </a:r>
            <a:r>
              <a:rPr lang="es-ES" dirty="0" smtClean="0"/>
              <a:t> de </a:t>
            </a:r>
            <a:r>
              <a:rPr lang="es-ES" dirty="0" err="1" smtClean="0"/>
              <a:t>arquivos</a:t>
            </a:r>
            <a:r>
              <a:rPr lang="es-ES" dirty="0" smtClean="0"/>
              <a:t> do Microsoft Office </a:t>
            </a:r>
            <a:r>
              <a:rPr lang="es-ES" dirty="0" err="1" smtClean="0"/>
              <a:t>em</a:t>
            </a:r>
            <a:r>
              <a:rPr lang="es-ES" dirty="0" smtClean="0"/>
              <a:t> Java. </a:t>
            </a:r>
            <a:r>
              <a:rPr lang="es-ES" dirty="0" err="1" smtClean="0"/>
              <a:t>Através</a:t>
            </a:r>
            <a:r>
              <a:rPr lang="es-ES" dirty="0" smtClean="0"/>
              <a:t> dele é </a:t>
            </a:r>
            <a:r>
              <a:rPr lang="es-ES" dirty="0" err="1" smtClean="0"/>
              <a:t>possível</a:t>
            </a:r>
            <a:r>
              <a:rPr lang="es-ES" dirty="0" smtClean="0"/>
              <a:t> </a:t>
            </a:r>
            <a:r>
              <a:rPr lang="es-ES" dirty="0" err="1" smtClean="0"/>
              <a:t>ler</a:t>
            </a:r>
            <a:r>
              <a:rPr lang="es-ES" dirty="0" smtClean="0"/>
              <a:t> e </a:t>
            </a:r>
            <a:r>
              <a:rPr lang="es-ES" dirty="0" err="1" smtClean="0"/>
              <a:t>escrever</a:t>
            </a:r>
            <a:r>
              <a:rPr lang="es-ES" dirty="0" smtClean="0"/>
              <a:t> </a:t>
            </a:r>
            <a:r>
              <a:rPr lang="es-ES" dirty="0" err="1" smtClean="0"/>
              <a:t>arquivos</a:t>
            </a:r>
            <a:r>
              <a:rPr lang="es-ES" dirty="0" smtClean="0"/>
              <a:t> </a:t>
            </a:r>
            <a:r>
              <a:rPr lang="es-ES" dirty="0" err="1" smtClean="0"/>
              <a:t>em</a:t>
            </a:r>
            <a:r>
              <a:rPr lang="es-E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MS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MS Word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MS PowerPoint</a:t>
            </a:r>
          </a:p>
          <a:p>
            <a:endParaRPr lang="es-ES" dirty="0"/>
          </a:p>
          <a:p>
            <a:r>
              <a:rPr lang="es-ES" dirty="0" smtClean="0"/>
              <a:t>Formatos de </a:t>
            </a:r>
            <a:r>
              <a:rPr lang="es-ES" dirty="0" err="1" smtClean="0"/>
              <a:t>arquivos</a:t>
            </a:r>
            <a:r>
              <a:rPr lang="es-ES" dirty="0" smtClean="0"/>
              <a:t> suportados </a:t>
            </a:r>
            <a:r>
              <a:rPr lang="es-ES" dirty="0" err="1" smtClean="0"/>
              <a:t>são</a:t>
            </a:r>
            <a:r>
              <a:rPr lang="es-E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XLS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XLSX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DOC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DOCX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PPTX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b="1" dirty="0" err="1"/>
              <a:t>Fonte</a:t>
            </a:r>
            <a:r>
              <a:rPr lang="es-ES" b="1" dirty="0" smtClean="0"/>
              <a:t>: </a:t>
            </a:r>
            <a:r>
              <a:rPr lang="es-ES" b="1" dirty="0" smtClean="0">
                <a:solidFill>
                  <a:srgbClr val="002060"/>
                </a:solidFill>
              </a:rPr>
              <a:t>https</a:t>
            </a:r>
            <a:r>
              <a:rPr lang="es-ES" b="1" dirty="0">
                <a:solidFill>
                  <a:srgbClr val="002060"/>
                </a:solidFill>
              </a:rPr>
              <a:t>://poi.apache.org</a:t>
            </a:r>
            <a:r>
              <a:rPr lang="es-ES" b="1" dirty="0" smtClean="0">
                <a:solidFill>
                  <a:srgbClr val="002060"/>
                </a:solidFill>
              </a:rPr>
              <a:t>/ </a:t>
            </a:r>
            <a:endParaRPr lang="es-E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324070" cy="4327303"/>
          </a:xfrm>
        </p:spPr>
        <p:txBody>
          <a:bodyPr/>
          <a:lstStyle/>
          <a:p>
            <a:r>
              <a:rPr lang="es-ES" dirty="0" err="1" smtClean="0"/>
              <a:t>Algumas</a:t>
            </a:r>
            <a:r>
              <a:rPr lang="es-ES" dirty="0" smtClean="0"/>
              <a:t> curiosidades:</a:t>
            </a:r>
          </a:p>
          <a:p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Ultima </a:t>
            </a:r>
            <a:r>
              <a:rPr lang="es-ES" dirty="0" err="1"/>
              <a:t>versão</a:t>
            </a:r>
            <a:r>
              <a:rPr lang="es-ES" dirty="0"/>
              <a:t> POI 4.0.1 </a:t>
            </a:r>
            <a:r>
              <a:rPr lang="es-ES" dirty="0" err="1"/>
              <a:t>lançado</a:t>
            </a:r>
            <a:r>
              <a:rPr lang="es-ES" dirty="0"/>
              <a:t> </a:t>
            </a:r>
            <a:r>
              <a:rPr lang="es-ES" dirty="0" err="1"/>
              <a:t>em</a:t>
            </a:r>
            <a:r>
              <a:rPr lang="es-ES" dirty="0"/>
              <a:t> 3 de </a:t>
            </a:r>
            <a:r>
              <a:rPr lang="es-ES" dirty="0" err="1"/>
              <a:t>dezembro</a:t>
            </a:r>
            <a:r>
              <a:rPr lang="es-ES" dirty="0"/>
              <a:t> </a:t>
            </a:r>
            <a:r>
              <a:rPr lang="es-ES" dirty="0" smtClean="0"/>
              <a:t>2018</a:t>
            </a:r>
            <a:endParaRPr lang="es-ES" b="1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Suporte a Java 9 desde 15 de agosto de </a:t>
            </a:r>
            <a:r>
              <a:rPr lang="es-ES" dirty="0" smtClean="0"/>
              <a:t>2017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 err="1" smtClean="0"/>
              <a:t>arquivos</a:t>
            </a:r>
            <a:r>
              <a:rPr lang="es-ES" dirty="0" smtClean="0"/>
              <a:t> Excel </a:t>
            </a:r>
            <a:r>
              <a:rPr lang="es-ES" dirty="0" err="1" smtClean="0"/>
              <a:t>possuí</a:t>
            </a:r>
            <a:r>
              <a:rPr lang="es-ES" dirty="0" smtClean="0"/>
              <a:t> </a:t>
            </a:r>
            <a:r>
              <a:rPr lang="es-ES" dirty="0" err="1" smtClean="0"/>
              <a:t>um</a:t>
            </a:r>
            <a:r>
              <a:rPr lang="es-ES" dirty="0" smtClean="0"/>
              <a:t> limite de aproximadamente 400 </a:t>
            </a:r>
            <a:r>
              <a:rPr lang="es-ES" dirty="0" err="1" smtClean="0"/>
              <a:t>colunas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O código que manipula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arquivo</a:t>
            </a:r>
            <a:r>
              <a:rPr lang="es-ES" dirty="0" smtClean="0"/>
              <a:t> do Office </a:t>
            </a:r>
            <a:r>
              <a:rPr lang="es-ES" dirty="0" err="1" smtClean="0"/>
              <a:t>antigo</a:t>
            </a:r>
            <a:r>
              <a:rPr lang="es-ES" dirty="0" smtClean="0"/>
              <a:t> é </a:t>
            </a:r>
            <a:r>
              <a:rPr lang="es-ES" dirty="0" err="1" smtClean="0"/>
              <a:t>bem</a:t>
            </a:r>
            <a:r>
              <a:rPr lang="es-ES" dirty="0" smtClean="0"/>
              <a:t> similar </a:t>
            </a:r>
            <a:r>
              <a:rPr lang="es-ES" dirty="0" err="1" smtClean="0"/>
              <a:t>ao</a:t>
            </a:r>
            <a:r>
              <a:rPr lang="es-ES" dirty="0" smtClean="0"/>
              <a:t> código que </a:t>
            </a:r>
            <a:r>
              <a:rPr lang="es-ES" dirty="0" err="1" smtClean="0"/>
              <a:t>executa</a:t>
            </a:r>
            <a:r>
              <a:rPr lang="es-ES" dirty="0" smtClean="0"/>
              <a:t>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arquivo</a:t>
            </a:r>
            <a:r>
              <a:rPr lang="es-ES" dirty="0" smtClean="0"/>
              <a:t> do Office </a:t>
            </a:r>
            <a:r>
              <a:rPr lang="es-ES" dirty="0" err="1" smtClean="0"/>
              <a:t>mais</a:t>
            </a:r>
            <a:r>
              <a:rPr lang="es-ES" dirty="0" smtClean="0"/>
              <a:t> </a:t>
            </a:r>
            <a:r>
              <a:rPr lang="es-ES" dirty="0" err="1" smtClean="0"/>
              <a:t>novo</a:t>
            </a:r>
            <a:r>
              <a:rPr lang="es-ES" dirty="0" smtClean="0"/>
              <a:t>.</a:t>
            </a:r>
          </a:p>
          <a:p>
            <a:pPr marL="857250" lvl="1" indent="-171450"/>
            <a:r>
              <a:rPr lang="es-ES" dirty="0" smtClean="0"/>
              <a:t>Para </a:t>
            </a:r>
            <a:r>
              <a:rPr lang="es-ES" dirty="0" err="1" smtClean="0"/>
              <a:t>versões</a:t>
            </a:r>
            <a:r>
              <a:rPr lang="es-ES" dirty="0" smtClean="0"/>
              <a:t> </a:t>
            </a:r>
            <a:r>
              <a:rPr lang="es-ES" dirty="0" err="1" smtClean="0"/>
              <a:t>antigas</a:t>
            </a:r>
            <a:r>
              <a:rPr lang="es-ES" dirty="0" smtClean="0"/>
              <a:t>: </a:t>
            </a:r>
            <a:r>
              <a:rPr lang="pt-BR" dirty="0" err="1"/>
              <a:t>HSSFWorkbook</a:t>
            </a:r>
            <a:r>
              <a:rPr lang="pt-BR" dirty="0"/>
              <a:t> e </a:t>
            </a:r>
            <a:r>
              <a:rPr lang="pt-BR" dirty="0" err="1" smtClean="0"/>
              <a:t>HSSFSheet</a:t>
            </a:r>
            <a:endParaRPr lang="pt-BR" dirty="0" smtClean="0"/>
          </a:p>
          <a:p>
            <a:pPr marL="857250" lvl="1" indent="-171450"/>
            <a:r>
              <a:rPr lang="pt-BR" dirty="0" smtClean="0"/>
              <a:t>Para versões atuais: </a:t>
            </a:r>
            <a:r>
              <a:rPr lang="pt-BR" dirty="0" err="1"/>
              <a:t>XSSFWorkbook</a:t>
            </a:r>
            <a:r>
              <a:rPr lang="pt-BR" dirty="0"/>
              <a:t> e </a:t>
            </a:r>
            <a:r>
              <a:rPr lang="pt-BR" dirty="0" err="1" smtClean="0"/>
              <a:t>XSSFSheet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HSSF é um tipo de sátira dos criadores do Apache POI que significa </a:t>
            </a:r>
            <a:r>
              <a:rPr lang="pt-BR" dirty="0" err="1" smtClean="0"/>
              <a:t>Horrible</a:t>
            </a:r>
            <a:r>
              <a:rPr lang="pt-BR" dirty="0" smtClean="0"/>
              <a:t> </a:t>
            </a:r>
            <a:r>
              <a:rPr lang="pt-BR" dirty="0" err="1"/>
              <a:t>SpreadShet</a:t>
            </a:r>
            <a:r>
              <a:rPr lang="pt-BR" dirty="0"/>
              <a:t> </a:t>
            </a:r>
            <a:r>
              <a:rPr lang="pt-BR" dirty="0" err="1" smtClean="0"/>
              <a:t>Format</a:t>
            </a:r>
            <a:r>
              <a:rPr lang="pt-BR" dirty="0" smtClean="0"/>
              <a:t> devido ao formato de arquivos do Excel ser muito complicado.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XSSF significa XML </a:t>
            </a:r>
            <a:r>
              <a:rPr lang="pt-BR" dirty="0" err="1"/>
              <a:t>SpreadShet</a:t>
            </a:r>
            <a:r>
              <a:rPr lang="pt-BR" dirty="0"/>
              <a:t> </a:t>
            </a:r>
            <a:r>
              <a:rPr lang="pt-BR" dirty="0" err="1" smtClean="0"/>
              <a:t>Format</a:t>
            </a:r>
            <a:r>
              <a:rPr lang="pt-BR" dirty="0" smtClean="0"/>
              <a:t>.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63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324070" cy="4327303"/>
          </a:xfrm>
        </p:spPr>
        <p:txBody>
          <a:bodyPr/>
          <a:lstStyle/>
          <a:p>
            <a:r>
              <a:rPr lang="es-ES" dirty="0" smtClean="0"/>
              <a:t>Configurand</a:t>
            </a:r>
            <a:r>
              <a:rPr lang="es-ES" dirty="0" smtClean="0"/>
              <a:t>o o </a:t>
            </a:r>
            <a:r>
              <a:rPr lang="es-ES" dirty="0" err="1" smtClean="0"/>
              <a:t>projeto</a:t>
            </a:r>
            <a:r>
              <a:rPr lang="es-ES" dirty="0" smtClean="0"/>
              <a:t>:</a:t>
            </a:r>
          </a:p>
          <a:p>
            <a:r>
              <a:rPr lang="es-ES" dirty="0" smtClean="0"/>
              <a:t>POM.XML</a:t>
            </a:r>
          </a:p>
          <a:p>
            <a:endParaRPr lang="es-ES" dirty="0"/>
          </a:p>
          <a:p>
            <a:r>
              <a:rPr lang="es-ES" dirty="0"/>
              <a:t>&lt;</a:t>
            </a:r>
            <a:r>
              <a:rPr lang="es-ES" dirty="0" err="1"/>
              <a:t>dependencies</a:t>
            </a:r>
            <a:r>
              <a:rPr lang="es-ES" dirty="0"/>
              <a:t>&gt;</a:t>
            </a:r>
          </a:p>
          <a:p>
            <a:r>
              <a:rPr lang="es-ES" dirty="0"/>
              <a:t>	&lt;</a:t>
            </a:r>
            <a:r>
              <a:rPr lang="es-ES" dirty="0" err="1"/>
              <a:t>dependency</a:t>
            </a:r>
            <a:r>
              <a:rPr lang="es-ES" dirty="0"/>
              <a:t>&gt;</a:t>
            </a:r>
          </a:p>
          <a:p>
            <a:r>
              <a:rPr lang="es-ES" dirty="0"/>
              <a:t>    	</a:t>
            </a:r>
            <a:r>
              <a:rPr lang="es-ES" dirty="0" smtClean="0"/>
              <a:t>	&lt;</a:t>
            </a:r>
            <a:r>
              <a:rPr lang="es-ES" dirty="0" err="1"/>
              <a:t>groupId</a:t>
            </a:r>
            <a:r>
              <a:rPr lang="es-ES" dirty="0"/>
              <a:t>&gt;</a:t>
            </a:r>
            <a:r>
              <a:rPr lang="es-ES" dirty="0" err="1"/>
              <a:t>org.apache.poi</a:t>
            </a:r>
            <a:r>
              <a:rPr lang="es-ES" dirty="0"/>
              <a:t>&lt;/</a:t>
            </a:r>
            <a:r>
              <a:rPr lang="es-ES" dirty="0" err="1"/>
              <a:t>groupId</a:t>
            </a:r>
            <a:r>
              <a:rPr lang="es-ES" dirty="0"/>
              <a:t>&gt;</a:t>
            </a:r>
          </a:p>
          <a:p>
            <a:r>
              <a:rPr lang="es-ES" dirty="0"/>
              <a:t>       </a:t>
            </a:r>
            <a:r>
              <a:rPr lang="es-ES" dirty="0" smtClean="0"/>
              <a:t>		 </a:t>
            </a:r>
            <a:r>
              <a:rPr lang="es-ES" dirty="0"/>
              <a:t>&lt;</a:t>
            </a:r>
            <a:r>
              <a:rPr lang="es-ES" dirty="0" err="1"/>
              <a:t>artifactId</a:t>
            </a:r>
            <a:r>
              <a:rPr lang="es-ES" dirty="0"/>
              <a:t>&gt;</a:t>
            </a:r>
            <a:r>
              <a:rPr lang="es-ES" dirty="0" err="1"/>
              <a:t>poi</a:t>
            </a:r>
            <a:r>
              <a:rPr lang="es-ES" dirty="0"/>
              <a:t>&lt;/</a:t>
            </a:r>
            <a:r>
              <a:rPr lang="es-ES" dirty="0" err="1"/>
              <a:t>artifactId</a:t>
            </a:r>
            <a:r>
              <a:rPr lang="es-ES" dirty="0"/>
              <a:t>&gt;</a:t>
            </a:r>
          </a:p>
          <a:p>
            <a:r>
              <a:rPr lang="es-ES" dirty="0"/>
              <a:t>        </a:t>
            </a:r>
            <a:r>
              <a:rPr lang="es-ES" dirty="0" smtClean="0"/>
              <a:t>		&lt;</a:t>
            </a:r>
            <a:r>
              <a:rPr lang="es-ES" dirty="0" err="1"/>
              <a:t>version</a:t>
            </a:r>
            <a:r>
              <a:rPr lang="es-ES" dirty="0"/>
              <a:t>&gt;3.10.1&lt;/</a:t>
            </a:r>
            <a:r>
              <a:rPr lang="es-ES" dirty="0" err="1"/>
              <a:t>version</a:t>
            </a:r>
            <a:r>
              <a:rPr lang="es-ES" dirty="0"/>
              <a:t>&gt;</a:t>
            </a:r>
          </a:p>
          <a:p>
            <a:r>
              <a:rPr lang="es-ES" dirty="0"/>
              <a:t>	&lt;/</a:t>
            </a:r>
            <a:r>
              <a:rPr lang="es-ES" dirty="0" err="1"/>
              <a:t>dependency</a:t>
            </a:r>
            <a:r>
              <a:rPr lang="es-ES" dirty="0"/>
              <a:t>&gt;</a:t>
            </a:r>
          </a:p>
          <a:p>
            <a:r>
              <a:rPr lang="es-ES" dirty="0"/>
              <a:t>&lt;/</a:t>
            </a:r>
            <a:r>
              <a:rPr lang="es-ES" dirty="0" err="1"/>
              <a:t>dependencies</a:t>
            </a:r>
            <a:r>
              <a:rPr lang="es-E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220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4267721" cy="3800475"/>
          </a:xfrm>
        </p:spPr>
        <p:txBody>
          <a:bodyPr/>
          <a:lstStyle/>
          <a:p>
            <a:r>
              <a:rPr lang="es-ES" dirty="0" err="1" smtClean="0"/>
              <a:t>Primeiro</a:t>
            </a:r>
            <a:r>
              <a:rPr lang="es-ES" dirty="0" smtClean="0"/>
              <a:t>, vamos criar </a:t>
            </a:r>
            <a:r>
              <a:rPr lang="es-ES" dirty="0" err="1" smtClean="0"/>
              <a:t>um</a:t>
            </a:r>
            <a:r>
              <a:rPr lang="es-ES" dirty="0" smtClean="0"/>
              <a:t> </a:t>
            </a:r>
            <a:r>
              <a:rPr lang="es-ES" dirty="0" err="1" smtClean="0"/>
              <a:t>arquivo</a:t>
            </a:r>
            <a:r>
              <a:rPr lang="es-ES" dirty="0" smtClean="0"/>
              <a:t> no MS Excel </a:t>
            </a:r>
            <a:r>
              <a:rPr lang="es-ES" dirty="0" err="1" smtClean="0"/>
              <a:t>com</a:t>
            </a:r>
            <a:r>
              <a:rPr lang="es-ES" dirty="0" smtClean="0"/>
              <a:t> a aba Notas</a:t>
            </a:r>
          </a:p>
          <a:p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sequência</a:t>
            </a:r>
            <a:r>
              <a:rPr lang="es-ES" dirty="0" smtClean="0"/>
              <a:t> das </a:t>
            </a:r>
            <a:r>
              <a:rPr lang="es-ES" dirty="0" err="1" smtClean="0"/>
              <a:t>colunas</a:t>
            </a:r>
            <a:r>
              <a:rPr lang="es-ES" dirty="0" smtClean="0"/>
              <a:t> é a </a:t>
            </a:r>
            <a:r>
              <a:rPr lang="es-ES" dirty="0" err="1" smtClean="0"/>
              <a:t>seguinte</a:t>
            </a:r>
            <a:r>
              <a:rPr lang="es-ES" dirty="0" smtClean="0"/>
              <a:t>: </a:t>
            </a:r>
            <a:r>
              <a:rPr lang="es-ES" dirty="0" err="1" smtClean="0"/>
              <a:t>Nome</a:t>
            </a:r>
            <a:r>
              <a:rPr lang="es-ES" dirty="0" smtClean="0"/>
              <a:t> aluno (A), Nota </a:t>
            </a:r>
            <a:r>
              <a:rPr lang="es-ES" dirty="0" err="1" smtClean="0"/>
              <a:t>Prova</a:t>
            </a:r>
            <a:r>
              <a:rPr lang="es-ES" dirty="0" smtClean="0"/>
              <a:t> 1 (B), Nota </a:t>
            </a:r>
            <a:r>
              <a:rPr lang="es-ES" dirty="0" err="1" smtClean="0"/>
              <a:t>Prova</a:t>
            </a:r>
            <a:r>
              <a:rPr lang="es-ES" dirty="0" smtClean="0"/>
              <a:t> 2 (C), </a:t>
            </a:r>
            <a:r>
              <a:rPr lang="es-ES" dirty="0" err="1" smtClean="0"/>
              <a:t>Média</a:t>
            </a:r>
            <a:r>
              <a:rPr lang="es-ES" dirty="0" smtClean="0"/>
              <a:t> * 0,8 (D), </a:t>
            </a:r>
            <a:r>
              <a:rPr lang="es-ES" dirty="0" err="1" smtClean="0"/>
              <a:t>Participação</a:t>
            </a:r>
            <a:r>
              <a:rPr lang="es-ES" dirty="0" smtClean="0"/>
              <a:t> (E), </a:t>
            </a:r>
            <a:r>
              <a:rPr lang="es-ES" dirty="0" err="1" smtClean="0"/>
              <a:t>Média</a:t>
            </a:r>
            <a:r>
              <a:rPr lang="es-ES" dirty="0" smtClean="0"/>
              <a:t> Final (F).</a:t>
            </a:r>
          </a:p>
          <a:p>
            <a:endParaRPr lang="es-ES" dirty="0"/>
          </a:p>
          <a:p>
            <a:r>
              <a:rPr lang="es-ES" dirty="0" smtClean="0"/>
              <a:t>Salve o </a:t>
            </a:r>
            <a:r>
              <a:rPr lang="es-ES" dirty="0" err="1" smtClean="0"/>
              <a:t>arquivo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o </a:t>
            </a:r>
            <a:r>
              <a:rPr lang="es-ES" dirty="0" err="1" smtClean="0"/>
              <a:t>nome</a:t>
            </a:r>
            <a:r>
              <a:rPr lang="es-ES" dirty="0" smtClean="0"/>
              <a:t> Notas.XLS (e </a:t>
            </a:r>
            <a:r>
              <a:rPr lang="es-ES" dirty="0" err="1" smtClean="0"/>
              <a:t>não</a:t>
            </a:r>
            <a:r>
              <a:rPr lang="es-ES" dirty="0" smtClean="0"/>
              <a:t> XLSX)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47" y="2292438"/>
            <a:ext cx="3676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90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Treinamento</a:t>
            </a:r>
            <a:r>
              <a:rPr lang="es-ES" dirty="0" smtClean="0"/>
              <a:t> Java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Apache POI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>
          <a:xfrm>
            <a:off x="433068" y="2292438"/>
            <a:ext cx="8195777" cy="3800475"/>
          </a:xfrm>
        </p:spPr>
        <p:txBody>
          <a:bodyPr/>
          <a:lstStyle/>
          <a:p>
            <a:r>
              <a:rPr lang="es-ES" dirty="0" smtClean="0"/>
              <a:t>O que </a:t>
            </a:r>
            <a:r>
              <a:rPr lang="es-ES" dirty="0" err="1" smtClean="0"/>
              <a:t>faremos</a:t>
            </a:r>
            <a:r>
              <a:rPr lang="es-ES" dirty="0" smtClean="0"/>
              <a:t> a seguir?</a:t>
            </a:r>
          </a:p>
          <a:p>
            <a:pPr marL="228600" indent="-228600">
              <a:buFont typeface="+mj-lt"/>
              <a:buAutoNum type="arabicPeriod"/>
            </a:pPr>
            <a:r>
              <a:rPr lang="es-ES" dirty="0" smtClean="0"/>
              <a:t>Criaremos </a:t>
            </a:r>
            <a:r>
              <a:rPr lang="es-ES" dirty="0" err="1" smtClean="0"/>
              <a:t>uma</a:t>
            </a:r>
            <a:r>
              <a:rPr lang="es-ES" dirty="0" smtClean="0"/>
              <a:t> nova </a:t>
            </a:r>
            <a:r>
              <a:rPr lang="es-ES" dirty="0" err="1" smtClean="0"/>
              <a:t>planilha</a:t>
            </a:r>
            <a:r>
              <a:rPr lang="es-ES" dirty="0" smtClean="0"/>
              <a:t> no Excel e salvaremos </a:t>
            </a:r>
            <a:r>
              <a:rPr lang="es-ES" dirty="0" err="1" smtClean="0"/>
              <a:t>com</a:t>
            </a:r>
            <a:r>
              <a:rPr lang="es-ES" dirty="0" smtClean="0"/>
              <a:t> a </a:t>
            </a:r>
            <a:r>
              <a:rPr lang="es-ES" dirty="0" err="1" smtClean="0"/>
              <a:t>extensão</a:t>
            </a:r>
            <a:r>
              <a:rPr lang="es-ES" dirty="0" smtClean="0"/>
              <a:t> .XLS</a:t>
            </a:r>
          </a:p>
          <a:p>
            <a:pPr marL="228600" indent="-228600">
              <a:buFont typeface="+mj-lt"/>
              <a:buAutoNum type="arabicPeriod"/>
            </a:pPr>
            <a:r>
              <a:rPr lang="es-ES" dirty="0" smtClean="0"/>
              <a:t>Iremos mapear o </a:t>
            </a:r>
            <a:r>
              <a:rPr lang="es-ES" dirty="0" err="1" smtClean="0"/>
              <a:t>arquivo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/>
              <a:t>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es-ES" dirty="0" err="1" smtClean="0"/>
              <a:t>FileInputStream</a:t>
            </a:r>
            <a:endParaRPr lang="es-ES" dirty="0" smtClean="0"/>
          </a:p>
          <a:p>
            <a:pPr marL="228600" indent="-228600">
              <a:buFont typeface="+mj-lt"/>
              <a:buAutoNum type="arabicPeriod"/>
            </a:pPr>
            <a:r>
              <a:rPr lang="es-ES" dirty="0" smtClean="0"/>
              <a:t>Iremos validar se o </a:t>
            </a:r>
            <a:r>
              <a:rPr lang="es-ES" dirty="0" err="1" smtClean="0"/>
              <a:t>arquivo</a:t>
            </a:r>
            <a:r>
              <a:rPr lang="es-ES" dirty="0" smtClean="0"/>
              <a:t> de fato trata-se de </a:t>
            </a:r>
            <a:r>
              <a:rPr lang="es-ES" dirty="0" err="1" smtClean="0"/>
              <a:t>um</a:t>
            </a:r>
            <a:r>
              <a:rPr lang="es-ES" dirty="0" smtClean="0"/>
              <a:t> Excel </a:t>
            </a:r>
            <a:r>
              <a:rPr lang="es-ES" dirty="0" err="1" smtClean="0"/>
              <a:t>através</a:t>
            </a:r>
            <a:r>
              <a:rPr lang="es-ES" dirty="0" smtClean="0"/>
              <a:t> da </a:t>
            </a:r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pt-BR" dirty="0" err="1" smtClean="0"/>
              <a:t>HSSFWorkbook</a:t>
            </a:r>
            <a:endParaRPr lang="pt-BR" dirty="0" smtClean="0"/>
          </a:p>
          <a:p>
            <a:pPr marL="228600" indent="-228600">
              <a:buFont typeface="+mj-lt"/>
              <a:buAutoNum type="arabicPeriod"/>
            </a:pPr>
            <a:r>
              <a:rPr lang="pt-BR" dirty="0" smtClean="0"/>
              <a:t>Iremos abrir o conteúdo do arquivo </a:t>
            </a:r>
            <a:r>
              <a:rPr lang="pt-BR" dirty="0" err="1" smtClean="0"/>
              <a:t>excel</a:t>
            </a:r>
            <a:r>
              <a:rPr lang="pt-BR" dirty="0" smtClean="0"/>
              <a:t> e manipular suas </a:t>
            </a:r>
            <a:r>
              <a:rPr lang="pt-BR" dirty="0" err="1" smtClean="0"/>
              <a:t>Cells</a:t>
            </a:r>
            <a:r>
              <a:rPr lang="pt-BR" dirty="0" smtClean="0"/>
              <a:t> (células), </a:t>
            </a:r>
            <a:r>
              <a:rPr lang="pt-BR" dirty="0" err="1" smtClean="0"/>
              <a:t>Rows</a:t>
            </a:r>
            <a:r>
              <a:rPr lang="pt-BR" dirty="0" smtClean="0"/>
              <a:t> (linhas), </a:t>
            </a:r>
            <a:r>
              <a:rPr lang="pt-BR" dirty="0" err="1" smtClean="0"/>
              <a:t>Columns</a:t>
            </a:r>
            <a:r>
              <a:rPr lang="pt-BR" dirty="0" smtClean="0"/>
              <a:t> (Colunas) e Index (Abas) através da </a:t>
            </a:r>
            <a:r>
              <a:rPr lang="pt-BR" dirty="0" err="1" smtClean="0"/>
              <a:t>class</a:t>
            </a:r>
            <a:r>
              <a:rPr lang="pt-BR" dirty="0" smtClean="0"/>
              <a:t> </a:t>
            </a:r>
            <a:r>
              <a:rPr lang="pt-BR" dirty="0" err="1" smtClean="0"/>
              <a:t>HSSFSheet</a:t>
            </a:r>
            <a:r>
              <a:rPr lang="pt-BR" dirty="0" smtClean="0"/>
              <a:t>. Cada Aba começa pelo índice Zero (0).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91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0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 Imagen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87" y="1742385"/>
            <a:ext cx="501541" cy="501541"/>
          </a:xfrm>
          <a:prstGeom prst="rect">
            <a:avLst/>
          </a:prstGeom>
        </p:spPr>
      </p:pic>
      <p:pic>
        <p:nvPicPr>
          <p:cNvPr id="3" name="8 Imagen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989" y="1868784"/>
            <a:ext cx="635083" cy="375142"/>
          </a:xfrm>
          <a:prstGeom prst="rect">
            <a:avLst/>
          </a:prstGeom>
        </p:spPr>
      </p:pic>
      <p:pic>
        <p:nvPicPr>
          <p:cNvPr id="4" name="27 Imagen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24" y="1729446"/>
            <a:ext cx="604685" cy="556525"/>
          </a:xfrm>
          <a:prstGeom prst="rect">
            <a:avLst/>
          </a:prstGeom>
        </p:spPr>
      </p:pic>
      <p:pic>
        <p:nvPicPr>
          <p:cNvPr id="5" name="42 Imagen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633" y="1683384"/>
            <a:ext cx="530897" cy="530897"/>
          </a:xfrm>
          <a:prstGeom prst="rect">
            <a:avLst/>
          </a:prstGeom>
        </p:spPr>
      </p:pic>
      <p:pic>
        <p:nvPicPr>
          <p:cNvPr id="6" name="55 Imagen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213" y="1742386"/>
            <a:ext cx="501541" cy="501541"/>
          </a:xfrm>
          <a:prstGeom prst="rect">
            <a:avLst/>
          </a:prstGeom>
        </p:spPr>
      </p:pic>
      <p:pic>
        <p:nvPicPr>
          <p:cNvPr id="7" name="22 Imagen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899" y="1650757"/>
            <a:ext cx="500501" cy="635214"/>
          </a:xfrm>
          <a:prstGeom prst="rect">
            <a:avLst/>
          </a:prstGeom>
        </p:spPr>
      </p:pic>
      <p:pic>
        <p:nvPicPr>
          <p:cNvPr id="8" name="23 Imagen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091" y="1667473"/>
            <a:ext cx="729092" cy="601782"/>
          </a:xfrm>
          <a:prstGeom prst="rect">
            <a:avLst/>
          </a:prstGeom>
        </p:spPr>
      </p:pic>
      <p:pic>
        <p:nvPicPr>
          <p:cNvPr id="9" name="34 Imagen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023" y="1753733"/>
            <a:ext cx="552181" cy="515522"/>
          </a:xfrm>
          <a:prstGeom prst="rect">
            <a:avLst/>
          </a:prstGeom>
        </p:spPr>
      </p:pic>
      <p:pic>
        <p:nvPicPr>
          <p:cNvPr id="10" name="41 Imagen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073" y="1667473"/>
            <a:ext cx="500501" cy="635214"/>
          </a:xfrm>
          <a:prstGeom prst="rect">
            <a:avLst/>
          </a:prstGeom>
        </p:spPr>
      </p:pic>
      <p:pic>
        <p:nvPicPr>
          <p:cNvPr id="11" name="Imagen 5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792" y="2521816"/>
            <a:ext cx="1529053" cy="1322277"/>
          </a:xfrm>
          <a:prstGeom prst="rect">
            <a:avLst/>
          </a:prstGeom>
        </p:spPr>
      </p:pic>
      <p:pic>
        <p:nvPicPr>
          <p:cNvPr id="12" name="Imagen 5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34506"/>
            <a:ext cx="1523611" cy="1322277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596" y="2607005"/>
            <a:ext cx="1558294" cy="1347564"/>
          </a:xfrm>
          <a:prstGeom prst="rect">
            <a:avLst/>
          </a:prstGeom>
        </p:spPr>
      </p:pic>
      <p:pic>
        <p:nvPicPr>
          <p:cNvPr id="14" name="Imagen 6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985" y="2640241"/>
            <a:ext cx="1552749" cy="1347564"/>
          </a:xfrm>
          <a:prstGeom prst="rect">
            <a:avLst/>
          </a:prstGeom>
        </p:spPr>
      </p:pic>
      <p:pic>
        <p:nvPicPr>
          <p:cNvPr id="15" name="Imagen 63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059" y="2517790"/>
            <a:ext cx="1624151" cy="1404515"/>
          </a:xfrm>
          <a:prstGeom prst="rect">
            <a:avLst/>
          </a:prstGeom>
        </p:spPr>
      </p:pic>
      <p:pic>
        <p:nvPicPr>
          <p:cNvPr id="16" name="Imagen 6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177" y="2411859"/>
            <a:ext cx="1832890" cy="1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36" y="345556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6" y="3903640"/>
            <a:ext cx="7620000" cy="24765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78627" y="638014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https://spring.io/</a:t>
            </a:r>
          </a:p>
        </p:txBody>
      </p:sp>
    </p:spTree>
    <p:extLst>
      <p:ext uri="{BB962C8B-B14F-4D97-AF65-F5344CB8AC3E}">
        <p14:creationId xmlns:p14="http://schemas.microsoft.com/office/powerpoint/2010/main" val="5462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31" y="3798215"/>
            <a:ext cx="4433310" cy="217219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055435" y="6154959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http://camel.apache.org/</a:t>
            </a:r>
          </a:p>
        </p:txBody>
      </p:sp>
    </p:spTree>
    <p:extLst>
      <p:ext uri="{BB962C8B-B14F-4D97-AF65-F5344CB8AC3E}">
        <p14:creationId xmlns:p14="http://schemas.microsoft.com/office/powerpoint/2010/main" val="35986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8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99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52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170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87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72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4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BECA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2199821" y="919265"/>
            <a:ext cx="4370931" cy="348343"/>
          </a:xfrm>
        </p:spPr>
        <p:txBody>
          <a:bodyPr/>
          <a:lstStyle/>
          <a:p>
            <a:r>
              <a:rPr lang="es-ES" dirty="0" err="1"/>
              <a:t>Treinamento</a:t>
            </a:r>
            <a:r>
              <a:rPr lang="es-ES" dirty="0"/>
              <a:t> Java</a:t>
            </a:r>
            <a:endParaRPr lang="es-E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682801"/>
            <a:ext cx="4392570" cy="27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Fundação">
      <a:dk1>
        <a:srgbClr val="FFFFFF"/>
      </a:dk1>
      <a:lt1>
        <a:srgbClr val="FFFFFF"/>
      </a:lt1>
      <a:dk2>
        <a:srgbClr val="960F68"/>
      </a:dk2>
      <a:lt2>
        <a:srgbClr val="969696"/>
      </a:lt2>
      <a:accent1>
        <a:srgbClr val="960F68"/>
      </a:accent1>
      <a:accent2>
        <a:srgbClr val="969696"/>
      </a:accent2>
      <a:accent3>
        <a:srgbClr val="960F68"/>
      </a:accent3>
      <a:accent4>
        <a:srgbClr val="969696"/>
      </a:accent4>
      <a:accent5>
        <a:srgbClr val="960F68"/>
      </a:accent5>
      <a:accent6>
        <a:srgbClr val="969696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397</Words>
  <Application>Microsoft Office PowerPoint</Application>
  <PresentationFormat>Apresentação na tela (4:3)</PresentationFormat>
  <Paragraphs>96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8" baseType="lpstr">
      <vt:lpstr>Arial</vt:lpstr>
      <vt:lpstr>1_Tema de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Marco Antonio Pereira</cp:lastModifiedBy>
  <cp:revision>21</cp:revision>
  <dcterms:created xsi:type="dcterms:W3CDTF">2017-06-15T11:28:23Z</dcterms:created>
  <dcterms:modified xsi:type="dcterms:W3CDTF">2018-12-20T18:53:36Z</dcterms:modified>
</cp:coreProperties>
</file>